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0" r:id="rId2"/>
    <p:sldId id="276" r:id="rId3"/>
    <p:sldId id="275" r:id="rId4"/>
    <p:sldId id="264" r:id="rId5"/>
    <p:sldId id="277" r:id="rId6"/>
    <p:sldId id="279" r:id="rId7"/>
    <p:sldId id="282" r:id="rId8"/>
    <p:sldId id="280" r:id="rId9"/>
    <p:sldId id="283" r:id="rId10"/>
    <p:sldId id="278" r:id="rId11"/>
    <p:sldId id="281" r:id="rId12"/>
    <p:sldId id="269" r:id="rId13"/>
  </p:sldIdLst>
  <p:sldSz cx="9144000" cy="5143500" type="screen16x9"/>
  <p:notesSz cx="6858000" cy="9144000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167A"/>
    <a:srgbClr val="9999F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82" autoAdjust="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636" y="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8153E2-5A23-9C4B-ABFD-85C34EE68D2E}" type="datetime1">
              <a:rPr lang="nl-NL"/>
              <a:pPr>
                <a:defRPr/>
              </a:pPr>
              <a:t>20-1-2022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95A4000-AB18-BA45-8B08-03F3A0050F12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0800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178DF84-B348-DA4D-9998-A76BB457FE31}" type="datetime1">
              <a:rPr lang="nl-NL"/>
              <a:pPr>
                <a:defRPr/>
              </a:pPr>
              <a:t>20-1-2022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Klik om de tekststijl van het model te bewerken</a:t>
            </a:r>
          </a:p>
          <a:p>
            <a:pPr lvl="1"/>
            <a:r>
              <a:rPr lang="en-US" noProof="0"/>
              <a:t>Tweede niveau</a:t>
            </a:r>
          </a:p>
          <a:p>
            <a:pPr lvl="2"/>
            <a:r>
              <a:rPr lang="en-US" noProof="0"/>
              <a:t>Derde niveau</a:t>
            </a:r>
          </a:p>
          <a:p>
            <a:pPr lvl="3"/>
            <a:r>
              <a:rPr lang="en-US" noProof="0"/>
              <a:t>Vierde niveau</a:t>
            </a:r>
          </a:p>
          <a:p>
            <a:pPr lvl="4"/>
            <a:r>
              <a:rPr lang="en-US" noProof="0"/>
              <a:t>Vijfde niveau</a:t>
            </a:r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9849F0-B82A-A442-AB4B-EDB93AD1F2DC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90268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0714E49-4662-5240-A87F-8FFEEA8D71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995081"/>
            <a:ext cx="5484282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73768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062BD3B6-FE14-5847-A939-752BCE3622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sp>
        <p:nvSpPr>
          <p:cNvPr id="19" name="Tijdelijke aanduiding voor afbeelding 13">
            <a:extLst>
              <a:ext uri="{FF2B5EF4-FFF2-40B4-BE49-F238E27FC236}">
                <a16:creationId xmlns:a16="http://schemas.microsoft.com/office/drawing/2014/main" id="{D162CC0C-7EA6-3242-B7E2-BD1A0DE2B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foto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C11B77A1-2FC4-0045-B9FD-2F4FEE87C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C6F32A4-0E3B-574E-910E-65CAF9BA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4" y="995081"/>
            <a:ext cx="4068856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2" name="Tijdelijke aanduiding voor inhoud 7">
            <a:extLst>
              <a:ext uri="{FF2B5EF4-FFF2-40B4-BE49-F238E27FC236}">
                <a16:creationId xmlns:a16="http://schemas.microsoft.com/office/drawing/2014/main" id="{12E6FC1D-61CE-E940-A9CA-2EAE39A628F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51388" y="2103438"/>
            <a:ext cx="3557296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5FA0FFB-3874-7E40-89B2-F972D5F73CD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ACD6D51-22BA-1E44-92F0-52CBDC4FA8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627063"/>
            <a:ext cx="4572000" cy="3889376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FE686D-C0FF-3346-B6FF-27D31B96E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90F7CBA2-1DD4-5B45-97C4-7B97ABED07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333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foto'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11" name="Tijdelijke aanduiding voor afbeelding 7"/>
          <p:cNvSpPr>
            <a:spLocks noGrp="1"/>
          </p:cNvSpPr>
          <p:nvPr>
            <p:ph type="pic" sz="quarter" idx="19"/>
          </p:nvPr>
        </p:nvSpPr>
        <p:spPr>
          <a:xfrm>
            <a:off x="323850" y="2103438"/>
            <a:ext cx="4063592" cy="2414562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Tijdelijke aanduiding voor afbeelding 7" descr="&#10;"/>
          <p:cNvSpPr>
            <a:spLocks noGrp="1"/>
          </p:cNvSpPr>
          <p:nvPr>
            <p:ph type="pic" sz="quarter" idx="20"/>
          </p:nvPr>
        </p:nvSpPr>
        <p:spPr>
          <a:xfrm>
            <a:off x="4756558" y="2103438"/>
            <a:ext cx="4063592" cy="2413000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DEA03D-7869-4E44-9871-7EE3AE55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5F53128-2F4F-2348-9AF0-C932200934E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588A6F7-D45D-3C4D-A5FB-FF9FCCD6F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C88D02D7-17DD-364D-9C9F-917E443D11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3008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3F88F8-AF4B-2449-8658-FBA6E747A2CB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899D2A2-CE3F-814F-BA65-66B9B454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E147936-145B-664D-879C-8943872BCE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7" name="Tijdelijke aanduiding voor afbeelding 13">
            <a:extLst>
              <a:ext uri="{FF2B5EF4-FFF2-40B4-BE49-F238E27FC236}">
                <a16:creationId xmlns:a16="http://schemas.microsoft.com/office/drawing/2014/main" id="{2CC42474-B9C7-C94C-AF30-292C4AE13A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BE66D92-CF07-4149-9870-C7D66812FE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3160E74E-3F05-074C-8E4A-ACF14A9C7B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95629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rgbClr val="25167A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9238366-724C-8546-BCFD-1CA62BB194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43B3C3B6-5587-A146-A20D-32B573CC85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040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52C3271-99C2-AA4C-8843-4DBD011890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995081"/>
            <a:ext cx="5484282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C8F4B79-BD4E-2F4C-B044-962D1C582A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6AA7243F-9419-6942-9F79-A31147055F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0390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53865B02-C372-3B4F-99F4-DC48043FCE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640800"/>
            <a:ext cx="4572000" cy="38592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556CDDB-3142-4B4F-8725-BFCD85DD8BE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39255"/>
            <a:ext cx="4572000" cy="3859200"/>
          </a:xfrm>
          <a:prstGeom prst="rect">
            <a:avLst/>
          </a:prstGeom>
          <a:solidFill>
            <a:srgbClr val="25167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25167A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2" y="995081"/>
            <a:ext cx="3997628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3997629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A5FC0E7E-E23C-BC40-B810-FBCAC1962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3997629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6169777-1A93-AC41-BCCC-3B3AD71B90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F30D1054-1FCF-A04B-ACA5-95BCF9CCCC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0271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E12549B-A758-2F47-BDFF-31F8D9B10C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181D4972-5E25-8F4D-A13D-4F9DD99B7A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rgbClr val="25167A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6D39C4F-49EF-AD41-B4B5-4F6492E7BB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0" name="Tijdelijke aanduiding voor afbeelding 13">
            <a:extLst>
              <a:ext uri="{FF2B5EF4-FFF2-40B4-BE49-F238E27FC236}">
                <a16:creationId xmlns:a16="http://schemas.microsoft.com/office/drawing/2014/main" id="{9F18F6B8-85D2-7C4E-91B4-669A3A92F2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94611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2F49DF6-EF89-9242-96AF-13E2B93C58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5CC833F-AF5D-BE4A-BBF9-4A5C0DC4A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2103438"/>
            <a:ext cx="7978775" cy="2413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492356F-B0BD-C441-ACCC-2B36166F77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6E3A49-4F16-3D48-BCBD-BE73340D12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CC4838CF-D7BB-FD4B-AA3B-F164D4A1D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8B155A77-9972-F745-93CB-75D872DC3C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43BBFB1-6BF4-354F-BF3B-825E6A2DF94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5A2BDAB-AAC0-F642-B6E9-4CB0E962A7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4FA802C-F3CD-5D4D-B3F2-4A13C4F220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75A9D6-2C46-B646-BDC2-89688A800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307DA5A1-79E6-BD4C-BEAD-F98EBB0D1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456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kolommen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AFFB0894-0333-5B42-BDFC-17A0DF0561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46D8E25C-F890-3949-807A-7D2F4B353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3850" y="2103438"/>
            <a:ext cx="4069730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5BF6970D-BDB0-4143-B921-6712EDEF96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55995" y="2103438"/>
            <a:ext cx="3552627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406B399-95BD-4446-9220-3C9F8E514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DBE52C8C-0DAF-9C42-BEBA-C271DCC176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objec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AF53FE7A-E478-E746-9FA5-8780793E6A4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3850" y="2103438"/>
            <a:ext cx="4068763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8" name="Tijdelijke aanduiding voor inhoud 7">
            <a:extLst>
              <a:ext uri="{FF2B5EF4-FFF2-40B4-BE49-F238E27FC236}">
                <a16:creationId xmlns:a16="http://schemas.microsoft.com/office/drawing/2014/main" id="{62B91163-97E5-7C4E-8B1C-CB52D1A5383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18B712C-1B44-144C-BD2A-D06C2A291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18460B60-193D-4F4D-98D9-997B0D5221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794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75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nl-NL" dirty="0"/>
              <a:t>Titel presentatie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31275" y="4676319"/>
            <a:ext cx="360101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/>
                </a:solidFill>
                <a:ea typeface="Arial" charset="0"/>
                <a:cs typeface="Arial" charset="0"/>
              </a:defRPr>
            </a:lvl1pPr>
          </a:lstStyle>
          <a:p>
            <a:fld id="{49004725-3891-F142-B776-4F4F06198762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300BD3F-6B8F-0E4D-9838-108DA9EB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0DBB5C1A-0EAA-1D4B-8889-5910D8891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" y="2103438"/>
            <a:ext cx="8496300" cy="24130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  <p:sldLayoutId id="2147483674" r:id="rId3"/>
    <p:sldLayoutId id="2147483663" r:id="rId4"/>
    <p:sldLayoutId id="2147483676" r:id="rId5"/>
    <p:sldLayoutId id="2147483659" r:id="rId6"/>
    <p:sldLayoutId id="2147483670" r:id="rId7"/>
    <p:sldLayoutId id="2147483660" r:id="rId8"/>
    <p:sldLayoutId id="2147483671" r:id="rId9"/>
    <p:sldLayoutId id="2147483667" r:id="rId10"/>
    <p:sldLayoutId id="2147483668" r:id="rId11"/>
    <p:sldLayoutId id="2147483661" r:id="rId12"/>
    <p:sldLayoutId id="2147483673" r:id="rId13"/>
    <p:sldLayoutId id="2147483677" r:id="rId14"/>
  </p:sldLayoutIdLst>
  <p:hf hdr="0" dt="0"/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3400" b="1" i="0" kern="1200" cap="none">
          <a:solidFill>
            <a:srgbClr val="25167A"/>
          </a:solidFill>
          <a:latin typeface="Arial" panose="020B0604020202020204" pitchFamily="34" charset="0"/>
          <a:ea typeface="ＭＳ Ｐゴシック" charset="-128"/>
          <a:cs typeface="Arial" panose="020B0604020202020204" pitchFamily="34" charset="0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9pPr>
    </p:titleStyle>
    <p:bodyStyle>
      <a:lvl1pPr marL="216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 baseline="0">
          <a:solidFill>
            <a:srgbClr val="25167A"/>
          </a:solidFill>
          <a:latin typeface="Arial"/>
          <a:ea typeface="ＭＳ Ｐゴシック" charset="-128"/>
          <a:cs typeface="Arial"/>
        </a:defRPr>
      </a:lvl1pPr>
      <a:lvl2pPr marL="432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2pPr>
      <a:lvl3pPr marL="648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3pPr>
      <a:lvl4pPr marL="864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4pPr>
      <a:lvl5pPr marL="1080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04" userDrawn="1">
          <p15:clr>
            <a:srgbClr val="F26B43"/>
          </p15:clr>
        </p15:guide>
        <p15:guide id="4" pos="5556" userDrawn="1">
          <p15:clr>
            <a:srgbClr val="F26B43"/>
          </p15:clr>
        </p15:guide>
        <p15:guide id="5" orient="horz" pos="395" userDrawn="1">
          <p15:clr>
            <a:srgbClr val="F26B43"/>
          </p15:clr>
        </p15:guide>
        <p15:guide id="6" orient="horz" pos="2845" userDrawn="1">
          <p15:clr>
            <a:srgbClr val="F26B43"/>
          </p15:clr>
        </p15:guide>
        <p15:guide id="7" orient="horz" pos="690" userDrawn="1">
          <p15:clr>
            <a:srgbClr val="F26B43"/>
          </p15:clr>
        </p15:guide>
        <p15:guide id="8" orient="horz" pos="13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0D7D31-21F7-514A-9A8A-AA9ABA3D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Artificial</a:t>
            </a:r>
            <a:r>
              <a:rPr lang="nl-NL" dirty="0"/>
              <a:t> intelligence </a:t>
            </a:r>
            <a:r>
              <a:rPr lang="nl-NL" dirty="0" err="1"/>
              <a:t>for</a:t>
            </a:r>
            <a:r>
              <a:rPr lang="nl-NL" dirty="0"/>
              <a:t> business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5409173-90F8-084F-9DD0-DCFEF01B6E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nl-NL" dirty="0"/>
              <a:t>EDA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modelling</a:t>
            </a:r>
            <a:r>
              <a:rPr lang="nl-NL" dirty="0"/>
              <a:t> notebooks</a:t>
            </a:r>
          </a:p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E9232C7-7954-7240-915A-02CC307CC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Name: Roy </a:t>
            </a:r>
            <a:r>
              <a:rPr lang="nl-NL" dirty="0" err="1"/>
              <a:t>Uppelschoten</a:t>
            </a:r>
            <a:r>
              <a:rPr lang="nl-NL" dirty="0"/>
              <a:t>, Rianne Noorlander, Jens Kaandorp</a:t>
            </a:r>
          </a:p>
          <a:p>
            <a:r>
              <a:rPr lang="nl-NL" dirty="0"/>
              <a:t>Date: 20-01-2022</a:t>
            </a:r>
          </a:p>
          <a:p>
            <a:endParaRPr lang="nl-NL" dirty="0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2F5B4A59-8E8E-7A47-A16C-88AF09091D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434091" y="8079"/>
            <a:ext cx="2547018" cy="618767"/>
          </a:xfrm>
        </p:spPr>
      </p:pic>
    </p:spTree>
    <p:extLst>
      <p:ext uri="{BB962C8B-B14F-4D97-AF65-F5344CB8AC3E}">
        <p14:creationId xmlns:p14="http://schemas.microsoft.com/office/powerpoint/2010/main" val="1352868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10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532" y="309600"/>
            <a:ext cx="6078363" cy="977034"/>
          </a:xfrm>
        </p:spPr>
        <p:txBody>
          <a:bodyPr>
            <a:noAutofit/>
          </a:bodyPr>
          <a:lstStyle/>
          <a:p>
            <a:r>
              <a:rPr lang="en-US" i="0" dirty="0">
                <a:effectLst/>
                <a:latin typeface="Arial" panose="020B0604020202020204" pitchFamily="34" charset="0"/>
              </a:rPr>
              <a:t>Hyperparameter tuning with grid search</a:t>
            </a:r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AI </a:t>
            </a:r>
            <a:r>
              <a:rPr lang="nl-NL" dirty="0" err="1"/>
              <a:t>for</a:t>
            </a:r>
            <a:r>
              <a:rPr lang="nl-NL" dirty="0"/>
              <a:t> business</a:t>
            </a:r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5506434F-62DF-A243-B0A9-9B76E0C8ED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434091" y="0"/>
            <a:ext cx="2547018" cy="619200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4E629B8-D0EA-4043-9509-D24107DB4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t="11134" r="-4726" b="17237"/>
          <a:stretch/>
        </p:blipFill>
        <p:spPr bwMode="auto">
          <a:xfrm>
            <a:off x="165637" y="1499124"/>
            <a:ext cx="8812725" cy="351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445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11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532" y="309600"/>
            <a:ext cx="7139269" cy="603923"/>
          </a:xfrm>
        </p:spPr>
        <p:txBody>
          <a:bodyPr>
            <a:noAutofit/>
          </a:bodyPr>
          <a:lstStyle/>
          <a:p>
            <a:r>
              <a:rPr lang="en-US" i="0" dirty="0">
                <a:effectLst/>
                <a:latin typeface="Arial" panose="020B0604020202020204" pitchFamily="34" charset="0"/>
              </a:rPr>
              <a:t>Model comparison</a:t>
            </a:r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AI </a:t>
            </a:r>
            <a:r>
              <a:rPr lang="nl-NL" dirty="0" err="1"/>
              <a:t>for</a:t>
            </a:r>
            <a:r>
              <a:rPr lang="nl-NL" dirty="0"/>
              <a:t> business</a:t>
            </a:r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5506434F-62DF-A243-B0A9-9B76E0C8ED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434091" y="0"/>
            <a:ext cx="2547018" cy="6192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2247578-C4FA-4E36-815B-5378130BAB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" t="47467" b="8176"/>
          <a:stretch/>
        </p:blipFill>
        <p:spPr bwMode="auto">
          <a:xfrm>
            <a:off x="73015" y="1223123"/>
            <a:ext cx="8997970" cy="23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813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FDA524DE-1CA1-EC4B-AC68-2C7A281C7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you!</a:t>
            </a:r>
          </a:p>
        </p:txBody>
      </p:sp>
      <p:pic>
        <p:nvPicPr>
          <p:cNvPr id="5" name="Tijdelijke aanduiding voor afbeelding 4">
            <a:extLst>
              <a:ext uri="{FF2B5EF4-FFF2-40B4-BE49-F238E27FC236}">
                <a16:creationId xmlns:a16="http://schemas.microsoft.com/office/drawing/2014/main" id="{D18DC6AD-5854-E742-8C4A-858C4C8E9F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434091" y="216"/>
            <a:ext cx="2547018" cy="618767"/>
          </a:xfrm>
        </p:spPr>
      </p:pic>
    </p:spTree>
    <p:extLst>
      <p:ext uri="{BB962C8B-B14F-4D97-AF65-F5344CB8AC3E}">
        <p14:creationId xmlns:p14="http://schemas.microsoft.com/office/powerpoint/2010/main" val="212294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2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533" y="309600"/>
            <a:ext cx="4068856" cy="1108357"/>
          </a:xfrm>
        </p:spPr>
        <p:txBody>
          <a:bodyPr/>
          <a:lstStyle/>
          <a:p>
            <a:r>
              <a:rPr lang="nl-NL" dirty="0"/>
              <a:t>EDA notebook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0"/>
          </p:nvPr>
        </p:nvSpPr>
        <p:spPr>
          <a:xfrm>
            <a:off x="580533" y="1073404"/>
            <a:ext cx="4598369" cy="3602915"/>
          </a:xfrm>
        </p:spPr>
        <p:txBody>
          <a:bodyPr/>
          <a:lstStyle/>
          <a:p>
            <a:endParaRPr lang="nl-NL" dirty="0"/>
          </a:p>
          <a:p>
            <a:endParaRPr lang="nl-NL" dirty="0"/>
          </a:p>
          <a:p>
            <a:r>
              <a:rPr lang="nl-NL" dirty="0"/>
              <a:t>We have </a:t>
            </a:r>
            <a:r>
              <a:rPr lang="nl-NL" dirty="0" err="1"/>
              <a:t>categorised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columns into </a:t>
            </a:r>
            <a:r>
              <a:rPr lang="nl-NL" dirty="0" err="1"/>
              <a:t>fewer</a:t>
            </a:r>
            <a:r>
              <a:rPr lang="nl-NL" dirty="0"/>
              <a:t> </a:t>
            </a:r>
            <a:r>
              <a:rPr lang="nl-NL" dirty="0" err="1"/>
              <a:t>categories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Housetype, </a:t>
            </a:r>
            <a:r>
              <a:rPr lang="nl-NL" dirty="0" err="1"/>
              <a:t>built_type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energylabel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in our </a:t>
            </a:r>
            <a:r>
              <a:rPr lang="nl-NL" dirty="0" err="1"/>
              <a:t>calculations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/>
              <a:t>We have added a new column ‘</a:t>
            </a:r>
            <a:r>
              <a:rPr lang="nl-NL" dirty="0" err="1"/>
              <a:t>duration_days</a:t>
            </a:r>
            <a:r>
              <a:rPr lang="nl-NL" dirty="0"/>
              <a:t>’ </a:t>
            </a:r>
            <a:r>
              <a:rPr lang="nl-NL" dirty="0" err="1"/>
              <a:t>where</a:t>
            </a:r>
            <a:r>
              <a:rPr lang="nl-NL" dirty="0"/>
              <a:t> we </a:t>
            </a:r>
            <a:r>
              <a:rPr lang="nl-NL" dirty="0" err="1"/>
              <a:t>calculated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difference</a:t>
            </a:r>
            <a:r>
              <a:rPr lang="nl-NL" dirty="0"/>
              <a:t> in </a:t>
            </a:r>
            <a:r>
              <a:rPr lang="nl-NL" dirty="0" err="1"/>
              <a:t>offered_since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selling_date</a:t>
            </a:r>
            <a:endParaRPr lang="nl-NL" dirty="0"/>
          </a:p>
          <a:p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AI </a:t>
            </a:r>
            <a:r>
              <a:rPr lang="nl-NL" dirty="0" err="1"/>
              <a:t>for</a:t>
            </a:r>
            <a:r>
              <a:rPr lang="nl-NL" dirty="0"/>
              <a:t> business</a:t>
            </a:r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5506434F-62DF-A243-B0A9-9B76E0C8ED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434091" y="0"/>
            <a:ext cx="2547018" cy="619200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7654E02-919F-4016-8F0C-36F085C5F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257" y="624514"/>
            <a:ext cx="3207210" cy="41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51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3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533" y="309600"/>
            <a:ext cx="4068856" cy="1108357"/>
          </a:xfrm>
        </p:spPr>
        <p:txBody>
          <a:bodyPr/>
          <a:lstStyle/>
          <a:p>
            <a:r>
              <a:rPr lang="nl-NL" dirty="0"/>
              <a:t>EDA notebook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0"/>
          </p:nvPr>
        </p:nvSpPr>
        <p:spPr>
          <a:xfrm>
            <a:off x="6658896" y="913523"/>
            <a:ext cx="1649788" cy="3602915"/>
          </a:xfrm>
        </p:spPr>
        <p:txBody>
          <a:bodyPr/>
          <a:lstStyle/>
          <a:p>
            <a:r>
              <a:rPr lang="nl-NL" dirty="0"/>
              <a:t>Price:</a:t>
            </a:r>
          </a:p>
          <a:p>
            <a:pPr lvl="1"/>
            <a:r>
              <a:rPr lang="nl-NL" dirty="0"/>
              <a:t>Strong </a:t>
            </a:r>
            <a:r>
              <a:rPr lang="nl-NL" dirty="0" err="1"/>
              <a:t>correlation</a:t>
            </a:r>
            <a:r>
              <a:rPr lang="nl-NL" dirty="0"/>
              <a:t> with </a:t>
            </a:r>
            <a:r>
              <a:rPr lang="nl-NL" dirty="0" err="1"/>
              <a:t>house_size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price_log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some with </a:t>
            </a:r>
            <a:r>
              <a:rPr lang="nl-NL" dirty="0" err="1"/>
              <a:t>plot_size</a:t>
            </a:r>
            <a:r>
              <a:rPr lang="nl-NL" dirty="0"/>
              <a:t>, </a:t>
            </a:r>
            <a:r>
              <a:rPr lang="nl-NL" dirty="0" err="1"/>
              <a:t>nr_rooms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nr_bedrooms</a:t>
            </a:r>
            <a:endParaRPr lang="nl-NL" dirty="0"/>
          </a:p>
          <a:p>
            <a:pPr marL="216000" lvl="1" indent="0">
              <a:buNone/>
            </a:pPr>
            <a:endParaRPr lang="nl-NL" dirty="0"/>
          </a:p>
          <a:p>
            <a:r>
              <a:rPr lang="nl-NL" dirty="0" err="1"/>
              <a:t>Duration_days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No strong </a:t>
            </a:r>
            <a:r>
              <a:rPr lang="nl-NL" dirty="0" err="1"/>
              <a:t>correlation</a:t>
            </a:r>
            <a:r>
              <a:rPr lang="nl-NL" dirty="0"/>
              <a:t> with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numerical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  <a:p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AI </a:t>
            </a:r>
            <a:r>
              <a:rPr lang="nl-NL" dirty="0" err="1"/>
              <a:t>for</a:t>
            </a:r>
            <a:r>
              <a:rPr lang="nl-NL" dirty="0"/>
              <a:t> business</a:t>
            </a:r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5506434F-62DF-A243-B0A9-9B76E0C8ED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434091" y="0"/>
            <a:ext cx="2547018" cy="619200"/>
          </a:xfr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1FD7BCE1-1FC7-494B-918D-9F6B3B8C2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25" y="913523"/>
            <a:ext cx="6078363" cy="376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62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83572" y="440903"/>
            <a:ext cx="8496300" cy="619200"/>
          </a:xfrm>
        </p:spPr>
        <p:txBody>
          <a:bodyPr/>
          <a:lstStyle/>
          <a:p>
            <a:r>
              <a:rPr lang="nl-NL" dirty="0"/>
              <a:t>EDA </a:t>
            </a:r>
            <a:r>
              <a:rPr lang="nl-NL" dirty="0" err="1"/>
              <a:t>categorical</a:t>
            </a:r>
            <a:r>
              <a:rPr lang="nl-NL" dirty="0"/>
              <a:t> </a:t>
            </a:r>
            <a:r>
              <a:rPr lang="nl-NL" dirty="0" err="1"/>
              <a:t>values</a:t>
            </a:r>
            <a:endParaRPr lang="nl-NL" dirty="0"/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AI </a:t>
            </a:r>
            <a:r>
              <a:rPr lang="nl-NL" dirty="0" err="1"/>
              <a:t>for</a:t>
            </a:r>
            <a:r>
              <a:rPr lang="nl-NL" dirty="0"/>
              <a:t> business</a:t>
            </a:r>
          </a:p>
        </p:txBody>
      </p:sp>
      <p:pic>
        <p:nvPicPr>
          <p:cNvPr id="10" name="Tijdelijke aanduiding voor afbeelding 9">
            <a:extLst>
              <a:ext uri="{FF2B5EF4-FFF2-40B4-BE49-F238E27FC236}">
                <a16:creationId xmlns:a16="http://schemas.microsoft.com/office/drawing/2014/main" id="{5354B057-5C9D-3A42-90DA-F17003053C9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434091" y="0"/>
            <a:ext cx="2547018" cy="619200"/>
          </a:xfr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DDE002BE-7E99-46C4-9A9F-5EB8A1028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6716"/>
            <a:ext cx="4484849" cy="264147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C8D62212-DF57-4A2B-8170-2CB34F371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722" y="1616716"/>
            <a:ext cx="4333417" cy="266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5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5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533" y="309600"/>
            <a:ext cx="4687382" cy="603923"/>
          </a:xfrm>
        </p:spPr>
        <p:txBody>
          <a:bodyPr/>
          <a:lstStyle/>
          <a:p>
            <a:r>
              <a:rPr lang="nl-NL" dirty="0"/>
              <a:t>EDA topic </a:t>
            </a:r>
            <a:r>
              <a:rPr lang="nl-NL" dirty="0" err="1"/>
              <a:t>modelling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0"/>
          </p:nvPr>
        </p:nvSpPr>
        <p:spPr>
          <a:xfrm>
            <a:off x="6658896" y="913523"/>
            <a:ext cx="1649788" cy="3602915"/>
          </a:xfrm>
        </p:spPr>
        <p:txBody>
          <a:bodyPr/>
          <a:lstStyle/>
          <a:p>
            <a:r>
              <a:rPr lang="nl-NL" dirty="0"/>
              <a:t>We have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columns </a:t>
            </a:r>
            <a:r>
              <a:rPr lang="nl-NL" dirty="0" err="1"/>
              <a:t>names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our 7 topics:</a:t>
            </a:r>
          </a:p>
          <a:p>
            <a:pPr marL="216000" lvl="1" indent="0">
              <a:buNone/>
            </a:pPr>
            <a:r>
              <a:rPr lang="en-US" dirty="0"/>
              <a:t>1. House properties</a:t>
            </a:r>
          </a:p>
          <a:p>
            <a:pPr marL="216000" lvl="1" indent="0">
              <a:buNone/>
            </a:pPr>
            <a:r>
              <a:rPr lang="en-US" dirty="0"/>
              <a:t>2. Facilities</a:t>
            </a:r>
          </a:p>
          <a:p>
            <a:pPr marL="216000" lvl="1" indent="0">
              <a:buNone/>
            </a:pPr>
            <a:r>
              <a:rPr lang="en-US" dirty="0"/>
              <a:t>3. Monetary specifications</a:t>
            </a:r>
          </a:p>
          <a:p>
            <a:pPr marL="216000" lvl="1" indent="0">
              <a:buNone/>
            </a:pPr>
            <a:r>
              <a:rPr lang="en-US" dirty="0"/>
              <a:t>4. English description</a:t>
            </a:r>
          </a:p>
          <a:p>
            <a:pPr marL="216000" lvl="1" indent="0">
              <a:buNone/>
            </a:pPr>
            <a:r>
              <a:rPr lang="en-US" dirty="0"/>
              <a:t>5. </a:t>
            </a:r>
            <a:r>
              <a:rPr lang="en-US" dirty="0" err="1"/>
              <a:t>Measureable</a:t>
            </a:r>
            <a:r>
              <a:rPr lang="en-US" dirty="0"/>
              <a:t> properties</a:t>
            </a:r>
          </a:p>
          <a:p>
            <a:pPr marL="216000" lvl="1" indent="0">
              <a:buNone/>
            </a:pPr>
            <a:r>
              <a:rPr lang="en-US" dirty="0"/>
              <a:t>6. Ambiance description</a:t>
            </a:r>
          </a:p>
          <a:p>
            <a:pPr marL="216000" lvl="1" indent="0">
              <a:buNone/>
            </a:pPr>
            <a:r>
              <a:rPr lang="en-US" dirty="0"/>
              <a:t>7. Extra's</a:t>
            </a:r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AI </a:t>
            </a:r>
            <a:r>
              <a:rPr lang="nl-NL" dirty="0" err="1"/>
              <a:t>for</a:t>
            </a:r>
            <a:r>
              <a:rPr lang="nl-NL" dirty="0"/>
              <a:t> business</a:t>
            </a:r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5506434F-62DF-A243-B0A9-9B76E0C8ED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434091" y="0"/>
            <a:ext cx="2547018" cy="619200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0CD4FC7-61BB-42BC-AF26-3654FAA2F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9601" r="33284" b="21152"/>
          <a:stretch/>
        </p:blipFill>
        <p:spPr bwMode="auto">
          <a:xfrm>
            <a:off x="511325" y="880849"/>
            <a:ext cx="5988605" cy="379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60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6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269" y="424992"/>
            <a:ext cx="5530719" cy="603923"/>
          </a:xfrm>
        </p:spPr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i="0" dirty="0">
                <a:effectLst/>
                <a:latin typeface="Arial" panose="020B0604020202020204" pitchFamily="34" charset="0"/>
              </a:rPr>
              <a:t>rain/validation/test split</a:t>
            </a:r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AI </a:t>
            </a:r>
            <a:r>
              <a:rPr lang="nl-NL" dirty="0" err="1"/>
              <a:t>for</a:t>
            </a:r>
            <a:r>
              <a:rPr lang="nl-NL" dirty="0"/>
              <a:t> business</a:t>
            </a:r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5506434F-62DF-A243-B0A9-9B76E0C8ED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434091" y="0"/>
            <a:ext cx="2547018" cy="619200"/>
          </a:xfr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9B25922-788F-4F2E-8C5A-77A36E7C8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" t="13117" b="23487"/>
          <a:stretch/>
        </p:blipFill>
        <p:spPr bwMode="auto">
          <a:xfrm>
            <a:off x="511325" y="1386457"/>
            <a:ext cx="8327965" cy="30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39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7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269" y="424992"/>
            <a:ext cx="5530719" cy="603923"/>
          </a:xfrm>
        </p:spPr>
        <p:txBody>
          <a:bodyPr>
            <a:normAutofit/>
          </a:bodyPr>
          <a:lstStyle/>
          <a:p>
            <a:r>
              <a:rPr lang="en-US" dirty="0"/>
              <a:t>Random forest model</a:t>
            </a:r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AI </a:t>
            </a:r>
            <a:r>
              <a:rPr lang="nl-NL" dirty="0" err="1"/>
              <a:t>for</a:t>
            </a:r>
            <a:r>
              <a:rPr lang="nl-NL" dirty="0"/>
              <a:t> business</a:t>
            </a:r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5506434F-62DF-A243-B0A9-9B76E0C8ED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434091" y="0"/>
            <a:ext cx="2547018" cy="619200"/>
          </a:xfr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221532D1-C815-476C-98AB-0E70ACAC4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41564"/>
          <a:stretch/>
        </p:blipFill>
        <p:spPr bwMode="auto">
          <a:xfrm>
            <a:off x="165637" y="1695456"/>
            <a:ext cx="8812725" cy="231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178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8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0533" y="309600"/>
            <a:ext cx="6014476" cy="1106506"/>
          </a:xfrm>
        </p:spPr>
        <p:txBody>
          <a:bodyPr>
            <a:noAutofit/>
          </a:bodyPr>
          <a:lstStyle/>
          <a:p>
            <a:r>
              <a:rPr lang="en-US" dirty="0"/>
              <a:t>O</a:t>
            </a:r>
            <a:r>
              <a:rPr lang="en-US" i="0" dirty="0">
                <a:effectLst/>
                <a:latin typeface="Arial" panose="020B0604020202020204" pitchFamily="34" charset="0"/>
              </a:rPr>
              <a:t>verall model performance and test predictions</a:t>
            </a:r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AI </a:t>
            </a:r>
            <a:r>
              <a:rPr lang="nl-NL" dirty="0" err="1"/>
              <a:t>for</a:t>
            </a:r>
            <a:r>
              <a:rPr lang="nl-NL" dirty="0"/>
              <a:t> business</a:t>
            </a:r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5506434F-62DF-A243-B0A9-9B76E0C8ED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434091" y="0"/>
            <a:ext cx="2547018" cy="619200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6126046-C5B9-4A08-A23C-5C7CC38B7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" t="70167" b="8320"/>
          <a:stretch/>
        </p:blipFill>
        <p:spPr bwMode="auto">
          <a:xfrm>
            <a:off x="168384" y="3409932"/>
            <a:ext cx="8812725" cy="110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5BA7E59-D187-4E56-88FE-035E8E388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" t="11395" b="50143"/>
          <a:stretch/>
        </p:blipFill>
        <p:spPr bwMode="auto">
          <a:xfrm>
            <a:off x="168384" y="1416106"/>
            <a:ext cx="8464767" cy="190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380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9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269" y="424992"/>
            <a:ext cx="5530719" cy="603923"/>
          </a:xfrm>
        </p:spPr>
        <p:txBody>
          <a:bodyPr>
            <a:normAutofit/>
          </a:bodyPr>
          <a:lstStyle/>
          <a:p>
            <a:r>
              <a:rPr lang="en-US" dirty="0"/>
              <a:t>Neural network model</a:t>
            </a:r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AI </a:t>
            </a:r>
            <a:r>
              <a:rPr lang="nl-NL" dirty="0" err="1"/>
              <a:t>for</a:t>
            </a:r>
            <a:r>
              <a:rPr lang="nl-NL" dirty="0"/>
              <a:t> business</a:t>
            </a:r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5506434F-62DF-A243-B0A9-9B76E0C8ED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434091" y="0"/>
            <a:ext cx="2547018" cy="619200"/>
          </a:xfr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3468326-863F-4481-A9F2-41CDD7D4F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" t="11385" b="13136"/>
          <a:stretch/>
        </p:blipFill>
        <p:spPr bwMode="auto">
          <a:xfrm>
            <a:off x="271269" y="1028915"/>
            <a:ext cx="8197232" cy="360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447899"/>
      </p:ext>
    </p:extLst>
  </p:cSld>
  <p:clrMapOvr>
    <a:masterClrMapping/>
  </p:clrMapOvr>
</p:sld>
</file>

<file path=ppt/theme/theme1.xml><?xml version="1.0" encoding="utf-8"?>
<a:theme xmlns:a="http://schemas.openxmlformats.org/drawingml/2006/main" name="SJABLOON Corporate Algemeen ppt - nieuwe huisstijl - titel + volg">
  <a:themeElements>
    <a:clrScheme name="HvA">
      <a:dk1>
        <a:srgbClr val="000000"/>
      </a:dk1>
      <a:lt1>
        <a:srgbClr val="FFFFFF"/>
      </a:lt1>
      <a:dk2>
        <a:srgbClr val="241679"/>
      </a:dk2>
      <a:lt2>
        <a:srgbClr val="F5F5F5"/>
      </a:lt2>
      <a:accent1>
        <a:srgbClr val="241679"/>
      </a:accent1>
      <a:accent2>
        <a:srgbClr val="DAD6E7"/>
      </a:accent2>
      <a:accent3>
        <a:srgbClr val="E6E3EE"/>
      </a:accent3>
      <a:accent4>
        <a:srgbClr val="898989"/>
      </a:accent4>
      <a:accent5>
        <a:srgbClr val="CCCCCC"/>
      </a:accent5>
      <a:accent6>
        <a:srgbClr val="EBEBEB"/>
      </a:accent6>
      <a:hlink>
        <a:srgbClr val="000000"/>
      </a:hlink>
      <a:folHlink>
        <a:srgbClr val="0000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jabloon-corporate-algemeen-ppt-breed" id="{EBF1296F-3072-43FC-9568-6A30F1403BE2}" vid="{37B5CA8C-BDEB-454C-A93A-1513A3181611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sjabloon-corporate-algemeen-ppt-breed</Template>
  <TotalTime>1262</TotalTime>
  <Words>222</Words>
  <Application>Microsoft Office PowerPoint</Application>
  <PresentationFormat>Diavoorstelling (16:9)</PresentationFormat>
  <Paragraphs>55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5" baseType="lpstr">
      <vt:lpstr>Arial</vt:lpstr>
      <vt:lpstr>Calibri</vt:lpstr>
      <vt:lpstr>SJABLOON Corporate Algemeen ppt - nieuwe huisstijl - titel + volg</vt:lpstr>
      <vt:lpstr>Artificial intelligence for business</vt:lpstr>
      <vt:lpstr>EDA notebook</vt:lpstr>
      <vt:lpstr>EDA notebook</vt:lpstr>
      <vt:lpstr>EDA categorical values</vt:lpstr>
      <vt:lpstr>EDA topic modelling</vt:lpstr>
      <vt:lpstr>Train/validation/test split</vt:lpstr>
      <vt:lpstr>Random forest model</vt:lpstr>
      <vt:lpstr>Overall model performance and test predictions</vt:lpstr>
      <vt:lpstr>Neural network model</vt:lpstr>
      <vt:lpstr>Hyperparameter tuning with grid search</vt:lpstr>
      <vt:lpstr>Model comparison</vt:lpstr>
      <vt:lpstr>Thank you!</vt:lpstr>
    </vt:vector>
  </TitlesOfParts>
  <Company>Hogeschool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Voorbeeld powerpoint</dc:title>
  <dc:creator>Anita Bode</dc:creator>
  <cp:keywords>Presentatie corporate algemeen breed</cp:keywords>
  <cp:lastModifiedBy>Jens Kaandorp</cp:lastModifiedBy>
  <cp:revision>57</cp:revision>
  <dcterms:created xsi:type="dcterms:W3CDTF">2018-09-27T14:25:52Z</dcterms:created>
  <dcterms:modified xsi:type="dcterms:W3CDTF">2022-01-20T20:41:00Z</dcterms:modified>
  <cp:category/>
</cp:coreProperties>
</file>